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B003F"/>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F82C2-1758-456F-88B0-AAFFBABC111C}" v="6" dt="2022-09-14T01:38:52.175"/>
    <p1510:client id="{38596801-87D9-C6E6-79F8-FA7FB072E7A1}" v="5" dt="2022-09-14T01:32:09.968"/>
    <p1510:client id="{C77DF993-D02E-D6A9-5C3C-EE4D5467CECC}" v="12" dt="2022-09-14T12:53:42.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48" d="100"/>
          <a:sy n="48" d="100"/>
        </p:scale>
        <p:origin x="2144"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12/5/2022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61774"/>
          </a:xfrm>
          <a:prstGeom prst="rect">
            <a:avLst/>
          </a:prstGeom>
          <a:solidFill>
            <a:srgbClr val="5B003F"/>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Law and Public Service Career Cluster</a:t>
            </a:r>
          </a:p>
          <a:p>
            <a:pPr algn="ctr"/>
            <a:r>
              <a:rPr lang="en-US" sz="900" dirty="0">
                <a:solidFill>
                  <a:schemeClr val="bg1"/>
                </a:solidFill>
                <a:ea typeface="Calibri"/>
                <a:cs typeface="Calibri"/>
              </a:rPr>
              <a:t>The Law and Public Service Career Cluster focuses on planning, managing, and providing legal services, public safety, protective services, and homeland security, including professional and technical support services. Students will examine the roles and responsibilities of police, courts, corrections, private security, and fire and emergency services.</a:t>
            </a:r>
            <a:endParaRPr lang="en-US" dirty="0">
              <a:solidFill>
                <a:schemeClr val="bg1"/>
              </a:solidFill>
              <a:ea typeface="Calibri"/>
              <a:cs typeface="Calibri"/>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05101" cy="578861"/>
          </a:xfrm>
          <a:solidFill>
            <a:srgbClr val="5B003F"/>
          </a:solidFill>
        </p:spPr>
        <p:txBody>
          <a:bodyPr vert="horz" lIns="91440" tIns="45720" rIns="91440" bIns="45720" rtlCol="0" anchor="b">
            <a:noAutofit/>
          </a:bodyPr>
          <a:lstStyle/>
          <a:p>
            <a:r>
              <a:rPr lang="en-US" sz="1400" b="1" dirty="0">
                <a:solidFill>
                  <a:srgbClr val="FFFFFF"/>
                </a:solidFill>
                <a:latin typeface="+mn-lt"/>
                <a:ea typeface="Open Sans"/>
                <a:cs typeface="Open Sans"/>
              </a:rPr>
              <a:t>Law Enforcement</a:t>
            </a:r>
            <a:endParaRPr lang="en-US" sz="1400" dirty="0">
              <a:effectLst/>
              <a:latin typeface="+mn-lt"/>
              <a:cs typeface="Calibri Light"/>
            </a:endParaRPr>
          </a:p>
          <a:p>
            <a:pPr rtl="0" eaLnBrk="1" latinLnBrk="0" hangingPunct="1"/>
            <a:r>
              <a:rPr lang="en-US" sz="1400" i="1" kern="1200" dirty="0">
                <a:solidFill>
                  <a:srgbClr val="FFFFFF"/>
                </a:solidFill>
                <a:effectLst/>
                <a:latin typeface="+mn-lt"/>
                <a:ea typeface="Open Sans"/>
                <a:cs typeface="Open Sans"/>
              </a:rPr>
              <a:t>Statewide Program of Study</a:t>
            </a:r>
            <a:endParaRPr lang="en-US" sz="1400" dirty="0">
              <a:effectLst/>
              <a:latin typeface="+mn-lt"/>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507831"/>
          </a:xfrm>
          <a:prstGeom prst="rect">
            <a:avLst/>
          </a:prstGeom>
          <a:noFill/>
        </p:spPr>
        <p:txBody>
          <a:bodyPr wrap="square" lIns="91440" tIns="45720" rIns="91440" bIns="45720" rtlCol="0" anchor="t">
            <a:spAutoFit/>
          </a:bodyPr>
          <a:lstStyle/>
          <a:p>
            <a:r>
              <a:rPr lang="en-US" sz="900" dirty="0"/>
              <a:t>The Law Enforcement program of study teaches CTE learners about the development of, adherence to, and protection of various branches of law. Students will learn how to appropriately and legally respond to breaches in the law according to statutory rules and regulations as well as investigate how and why the breaches occurred.</a:t>
            </a:r>
          </a:p>
        </p:txBody>
      </p:sp>
      <p:sp>
        <p:nvSpPr>
          <p:cNvPr id="21" name="TextBox 20">
            <a:extLst>
              <a:ext uri="{FF2B5EF4-FFF2-40B4-BE49-F238E27FC236}">
                <a16:creationId xmlns:a16="http://schemas.microsoft.com/office/drawing/2014/main" id="{77D1060B-498D-5699-38A4-622C19750F17}"/>
              </a:ext>
            </a:extLst>
          </p:cNvPr>
          <p:cNvSpPr txBox="1"/>
          <p:nvPr/>
        </p:nvSpPr>
        <p:spPr>
          <a:xfrm>
            <a:off x="238502" y="2039964"/>
            <a:ext cx="3072739" cy="2554545"/>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spcBef>
                <a:spcPts val="0"/>
              </a:spcBef>
            </a:pPr>
            <a:endParaRPr lang="en-US" sz="600" b="1" dirty="0">
              <a:solidFill>
                <a:srgbClr val="0D6CB9"/>
              </a:solidFill>
              <a:effectLst/>
              <a:ea typeface="Calibri" panose="020F0502020204030204" pitchFamily="34" charset="0"/>
              <a:cs typeface="Times New Roman" panose="02020603050405020304" pitchFamily="18" charset="0"/>
            </a:endParaRPr>
          </a:p>
          <a:p>
            <a:r>
              <a:rPr lang="en-US" sz="1200" b="1" dirty="0">
                <a:ea typeface="+mn-lt"/>
                <a:cs typeface="Times New Roman"/>
              </a:rPr>
              <a:t>1	</a:t>
            </a:r>
            <a:r>
              <a:rPr lang="en-US" sz="1200" dirty="0">
                <a:ea typeface="+mn-lt"/>
                <a:cs typeface="Calibri"/>
              </a:rPr>
              <a:t>Principles</a:t>
            </a:r>
            <a:r>
              <a:rPr lang="en-US" sz="1200" dirty="0">
                <a:ea typeface="+mn-lt"/>
                <a:cs typeface="+mn-lt"/>
              </a:rPr>
              <a:t> of Law, Public Safety, 	Corrections, and Security</a:t>
            </a:r>
            <a:endParaRPr lang="en-US" sz="1200" dirty="0">
              <a:cs typeface="Calibri" panose="020F0502020204030204"/>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2	L</a:t>
            </a:r>
            <a:r>
              <a:rPr lang="en-US" sz="1200" dirty="0">
                <a:ea typeface="+mn-lt"/>
                <a:cs typeface="+mn-lt"/>
              </a:rPr>
              <a:t>aw Enforcement I </a:t>
            </a: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3	</a:t>
            </a:r>
            <a:r>
              <a:rPr lang="en-US" sz="1200" dirty="0">
                <a:ea typeface="+mn-lt"/>
                <a:cs typeface="+mn-lt"/>
              </a:rPr>
              <a:t>Law Enforcement II </a:t>
            </a:r>
            <a:endParaRPr lang="en-US" sz="1200" dirty="0">
              <a:ea typeface="+mn-lt"/>
              <a:cs typeface="Times New Roman" panose="02020603050405020304" pitchFamily="18" charset="0"/>
            </a:endParaRPr>
          </a:p>
          <a:p>
            <a:endParaRPr lang="en-US" sz="1200" dirty="0">
              <a:effectLst/>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4	</a:t>
            </a:r>
            <a:r>
              <a:rPr lang="en-US" sz="1200" dirty="0">
                <a:ea typeface="+mn-lt"/>
                <a:cs typeface="+mn-lt"/>
              </a:rPr>
              <a:t>Practicum in Law, Public Safety 	Corrections, and Security</a:t>
            </a:r>
          </a:p>
          <a:p>
            <a:pPr marR="0" lvl="0">
              <a:spcBef>
                <a:spcPts val="0"/>
              </a:spcBef>
            </a:pPr>
            <a:endParaRPr lang="en-US" sz="200" dirty="0">
              <a:ea typeface="Calibri" panose="020F0502020204030204" pitchFamily="34" charset="0"/>
              <a:cs typeface="Times New Roman" panose="02020603050405020304" pitchFamily="18" charset="0"/>
            </a:endParaRPr>
          </a:p>
          <a:p>
            <a:pPr marR="0" lvl="0" algn="ctr">
              <a:spcBef>
                <a:spcPts val="0"/>
              </a:spcBef>
            </a:pPr>
            <a:r>
              <a:rPr lang="en-US" sz="1200" b="1" dirty="0">
                <a:ea typeface="Calibri" panose="020F0502020204030204" pitchFamily="34" charset="0"/>
                <a:cs typeface="Times New Roman" panose="02020603050405020304" pitchFamily="18" charset="0"/>
              </a:rPr>
              <a:t>OR</a:t>
            </a:r>
          </a:p>
          <a:p>
            <a:pPr marR="0" lvl="0">
              <a:spcBef>
                <a:spcPts val="0"/>
              </a:spcBef>
            </a:pPr>
            <a:endParaRPr lang="en-US" sz="200" dirty="0">
              <a:ea typeface="Calibri" panose="020F0502020204030204" pitchFamily="34" charset="0"/>
              <a:cs typeface="Times New Roman" panose="02020603050405020304" pitchFamily="18" charset="0"/>
            </a:endParaRPr>
          </a:p>
          <a:p>
            <a:r>
              <a:rPr lang="en-US" sz="1200" dirty="0">
                <a:ea typeface="+mn-lt"/>
                <a:cs typeface="+mn-lt"/>
              </a:rPr>
              <a:t>	Forensic Science </a:t>
            </a:r>
            <a:endParaRPr lang="en-US" sz="1200" dirty="0">
              <a:ea typeface="+mn-lt"/>
              <a:cs typeface="Times New Roman" panose="02020603050405020304" pitchFamily="18" charset="0"/>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238501" y="4565858"/>
            <a:ext cx="3072739" cy="2693045"/>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Calibri" panose="020F0502020204030204" pitchFamily="34" charset="0"/>
                <a:cs typeface="Times New Roman"/>
              </a:rPr>
              <a:t>Criminal Justice/Safety Studies/Law</a:t>
            </a:r>
            <a:endParaRPr lang="en-US" sz="8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Calibri" panose="020F0502020204030204" pitchFamily="34" charset="0"/>
                <a:cs typeface="Times New Roman"/>
              </a:rPr>
              <a:t>Enforcement Administration</a:t>
            </a:r>
            <a:endParaRPr lang="en-US" sz="8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Calibri" panose="020F0502020204030204" pitchFamily="34" charset="0"/>
                <a:cs typeface="Times New Roman"/>
              </a:rPr>
              <a:t>Criminal Justice</a:t>
            </a:r>
            <a:r>
              <a:rPr lang="en-US" sz="800" dirty="0">
                <a:solidFill>
                  <a:srgbClr val="000000"/>
                </a:solidFill>
                <a:ea typeface="Calibri" panose="020F0502020204030204" pitchFamily="34" charset="0"/>
                <a:cs typeface="Times New Roman"/>
              </a:rPr>
              <a:t>/Police Science</a:t>
            </a:r>
            <a:endParaRPr lang="en-US" sz="800" dirty="0">
              <a:solidFill>
                <a:srgbClr val="000000"/>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solidFill>
                  <a:srgbClr val="000000"/>
                </a:solidFill>
                <a:ea typeface="Calibri" panose="020F0502020204030204" pitchFamily="34" charset="0"/>
                <a:cs typeface="Times New Roman"/>
              </a:rPr>
              <a:t>Corrections</a:t>
            </a:r>
            <a:endParaRPr lang="en-US" sz="800" dirty="0">
              <a:solidFill>
                <a:srgbClr val="000000"/>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solidFill>
                  <a:srgbClr val="000000"/>
                </a:solidFill>
                <a:ea typeface="Calibri" panose="020F0502020204030204" pitchFamily="34" charset="0"/>
                <a:cs typeface="Times New Roman"/>
              </a:rPr>
              <a:t>Criminalistics and  Criminal Science</a:t>
            </a:r>
            <a:endParaRPr lang="en-US" sz="800" dirty="0">
              <a:solidFill>
                <a:srgbClr val="000000"/>
              </a:solidFill>
              <a:ea typeface="Calibri" panose="020F0502020204030204" pitchFamily="34" charset="0"/>
              <a:cs typeface="Times New Roman" panose="02020603050405020304" pitchFamily="18" charset="0"/>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 panose="020B0604020202020204" pitchFamily="34" charset="0"/>
              <a:buChar char="•"/>
            </a:pPr>
            <a:r>
              <a:rPr lang="en-US" sz="800" dirty="0">
                <a:ea typeface="Calibri" panose="020F0502020204030204" pitchFamily="34" charset="0"/>
                <a:cs typeface="Times New Roman"/>
              </a:rPr>
              <a:t>Criminal Justice/Safety Studies/Law</a:t>
            </a:r>
            <a:endParaRPr lang="en-US" sz="800" dirty="0">
              <a:effectLst/>
              <a:ea typeface="Calibri" panose="020F0502020204030204" pitchFamily="34" charset="0"/>
              <a:cs typeface="Times New Roman"/>
            </a:endParaRPr>
          </a:p>
          <a:p>
            <a:pPr marL="171450" indent="-171450">
              <a:buFont typeface="Arial" panose="020B0604020202020204" pitchFamily="34" charset="0"/>
              <a:buChar char="•"/>
            </a:pPr>
            <a:r>
              <a:rPr lang="en-US" sz="800" dirty="0">
                <a:solidFill>
                  <a:srgbClr val="000000"/>
                </a:solidFill>
                <a:ea typeface="Calibri" panose="020F0502020204030204" pitchFamily="34" charset="0"/>
                <a:cs typeface="Times New Roman"/>
              </a:rPr>
              <a:t>Enforcement Administration</a:t>
            </a:r>
            <a:endParaRPr lang="en-US" sz="800" dirty="0">
              <a:solidFill>
                <a:srgbClr val="000000"/>
              </a:solidFill>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solidFill>
                  <a:srgbClr val="000000"/>
                </a:solidFill>
                <a:ea typeface="Calibri" panose="020F0502020204030204" pitchFamily="34" charset="0"/>
                <a:cs typeface="Times New Roman"/>
              </a:rPr>
              <a:t>Criminal Justice/Police Science</a:t>
            </a:r>
            <a:endParaRPr lang="en-US" sz="800" dirty="0">
              <a:solidFill>
                <a:srgbClr val="000000"/>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solidFill>
                  <a:srgbClr val="000000"/>
                </a:solidFill>
                <a:ea typeface="Calibri" panose="020F0502020204030204" pitchFamily="34" charset="0"/>
                <a:cs typeface="Times New Roman"/>
              </a:rPr>
              <a:t>Juvenile Corrections</a:t>
            </a:r>
            <a:endParaRPr lang="en-US" sz="800" dirty="0">
              <a:solidFill>
                <a:srgbClr val="000000"/>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solidFill>
                  <a:srgbClr val="000000"/>
                </a:solidFill>
                <a:ea typeface="Calibri" panose="020F0502020204030204" pitchFamily="34" charset="0"/>
                <a:cs typeface="Times New Roman"/>
              </a:rPr>
              <a:t>Cyber/Computer Forensics and Counterterrorism</a:t>
            </a:r>
            <a:endParaRPr lang="en-US" sz="800" dirty="0">
              <a:solidFill>
                <a:srgbClr val="000000"/>
              </a:solidFill>
              <a:ea typeface="Calibri" panose="020F0502020204030204" pitchFamily="34" charset="0"/>
              <a:cs typeface="Times New Roman" panose="02020603050405020304" pitchFamily="18" charset="0"/>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Master’s, Doctoral, and Professional Degrees</a:t>
            </a:r>
          </a:p>
          <a:p>
            <a:pPr marL="171450" indent="-171450">
              <a:buFont typeface="Arial,Sans-Serif" panose="020B0604020202020204" pitchFamily="34" charset="0"/>
              <a:buChar char="•"/>
            </a:pPr>
            <a:r>
              <a:rPr lang="en-US" sz="800" dirty="0">
                <a:ea typeface="+mn-lt"/>
                <a:cs typeface="Calibri"/>
              </a:rPr>
              <a:t>Criminal Justice/Safety Studies/Law</a:t>
            </a:r>
            <a:endParaRPr lang="en-US" sz="800" dirty="0">
              <a:ea typeface="+mn-lt"/>
              <a:cs typeface="+mn-lt"/>
            </a:endParaRPr>
          </a:p>
          <a:p>
            <a:pPr marL="171450" indent="-171450">
              <a:buFont typeface="Arial,Sans-Serif" panose="020B0604020202020204" pitchFamily="34" charset="0"/>
              <a:buChar char="•"/>
            </a:pPr>
            <a:r>
              <a:rPr lang="en-US" sz="800" dirty="0">
                <a:ea typeface="+mn-lt"/>
                <a:cs typeface="Calibri"/>
              </a:rPr>
              <a:t>Enforcement Administration</a:t>
            </a:r>
            <a:endParaRPr lang="en-US" sz="800" dirty="0">
              <a:ea typeface="+mn-lt"/>
              <a:cs typeface="+mn-lt"/>
            </a:endParaRPr>
          </a:p>
          <a:p>
            <a:pPr marL="171450" indent="-171450">
              <a:buFont typeface="Arial" panose="020B0604020202020204" pitchFamily="34" charset="0"/>
              <a:buChar char="•"/>
            </a:pPr>
            <a:r>
              <a:rPr lang="en-US" sz="800" dirty="0">
                <a:ea typeface="Calibri" panose="020F0502020204030204" pitchFamily="34" charset="0"/>
                <a:cs typeface="Times New Roman"/>
              </a:rPr>
              <a:t>Natural Resources</a:t>
            </a:r>
          </a:p>
          <a:p>
            <a:pPr marL="171450" indent="-171450">
              <a:buFont typeface="Arial" panose="020B0604020202020204" pitchFamily="34" charset="0"/>
              <a:buChar char="•"/>
            </a:pPr>
            <a:r>
              <a:rPr lang="en-US" sz="800" dirty="0">
                <a:ea typeface="Calibri" panose="020F0502020204030204" pitchFamily="34" charset="0"/>
                <a:cs typeface="Times New Roman"/>
              </a:rPr>
              <a:t>Law Enforcement and Protective Services</a:t>
            </a:r>
          </a:p>
        </p:txBody>
      </p:sp>
      <p:sp>
        <p:nvSpPr>
          <p:cNvPr id="23" name="TextBox 22">
            <a:extLst>
              <a:ext uri="{FF2B5EF4-FFF2-40B4-BE49-F238E27FC236}">
                <a16:creationId xmlns:a16="http://schemas.microsoft.com/office/drawing/2014/main" id="{B63C6D94-62AA-E2D0-FFDB-465F6F55EAB9}"/>
              </a:ext>
            </a:extLst>
          </p:cNvPr>
          <p:cNvSpPr txBox="1"/>
          <p:nvPr/>
        </p:nvSpPr>
        <p:spPr>
          <a:xfrm>
            <a:off x="3943820" y="2042693"/>
            <a:ext cx="2600690" cy="461665"/>
          </a:xfrm>
          <a:prstGeom prst="rect">
            <a:avLst/>
          </a:prstGeom>
          <a:noFill/>
        </p:spPr>
        <p:txBody>
          <a:bodyPr wrap="square" lIns="91440" tIns="45720" rIns="91440" bIns="45720" rtlCol="0" anchor="t">
            <a:spAutoFit/>
          </a:bodyPr>
          <a:lstStyle/>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Work-Based Learning and </a:t>
            </a:r>
          </a:p>
          <a:p>
            <a:pPr algn="ctr"/>
            <a:r>
              <a:rPr lang="en-US" sz="1200" b="1" dirty="0">
                <a:solidFill>
                  <a:srgbClr val="0D6CB9"/>
                </a:solidFill>
                <a:ea typeface="Calibri"/>
                <a:cs typeface="Times New Roman"/>
              </a:rPr>
              <a:t>Expanded Learning</a:t>
            </a:r>
            <a:r>
              <a:rPr lang="en-US" sz="1200" b="1" dirty="0">
                <a:solidFill>
                  <a:srgbClr val="0D6CB9"/>
                </a:solidFill>
                <a:effectLst/>
                <a:ea typeface="Calibri"/>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2494267828"/>
              </p:ext>
            </p:extLst>
          </p:nvPr>
        </p:nvGraphicFramePr>
        <p:xfrm>
          <a:off x="3990110" y="2482150"/>
          <a:ext cx="2547254" cy="944880"/>
        </p:xfrm>
        <a:graphic>
          <a:graphicData uri="http://schemas.openxmlformats.org/drawingml/2006/table">
            <a:tbl>
              <a:tblPr firstRow="1" bandRow="1">
                <a:tableStyleId>{5C22544A-7EE6-4342-B048-85BDC9FD1C3A}</a:tableStyleId>
              </a:tblPr>
              <a:tblGrid>
                <a:gridCol w="1273627">
                  <a:extLst>
                    <a:ext uri="{9D8B030D-6E8A-4147-A177-3AD203B41FA5}">
                      <a16:colId xmlns:a16="http://schemas.microsoft.com/office/drawing/2014/main" val="2083587555"/>
                    </a:ext>
                  </a:extLst>
                </a:gridCol>
                <a:gridCol w="1273627">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5B003F"/>
                    </a:solidFill>
                  </a:tcPr>
                </a:tc>
                <a:tc>
                  <a:txBody>
                    <a:bodyPr/>
                    <a:lstStyle/>
                    <a:p>
                      <a:pPr algn="ctr"/>
                      <a:r>
                        <a:rPr lang="en-US" sz="900" dirty="0"/>
                        <a:t>Work-Based Learning Activities</a:t>
                      </a:r>
                    </a:p>
                  </a:txBody>
                  <a:tcPr anchor="ctr">
                    <a:solidFill>
                      <a:srgbClr val="5B003F"/>
                    </a:solidFill>
                  </a:tcPr>
                </a:tc>
                <a:extLst>
                  <a:ext uri="{0D108BD9-81ED-4DB2-BD59-A6C34878D82A}">
                    <a16:rowId xmlns:a16="http://schemas.microsoft.com/office/drawing/2014/main" val="2788444287"/>
                  </a:ext>
                </a:extLst>
              </a:tr>
              <a:tr h="431230">
                <a:tc>
                  <a:txBody>
                    <a:bodyPr/>
                    <a:lstStyle/>
                    <a:p>
                      <a:pPr marL="171450" lvl="0" indent="-171450" algn="l">
                        <a:buFont typeface="Arial" panose="020B0604020202020204" pitchFamily="34" charset="0"/>
                        <a:buChar char="•"/>
                      </a:pPr>
                      <a:r>
                        <a:rPr lang="en-US" sz="800" b="0" i="0" u="none" strike="noStrike" noProof="0" dirty="0">
                          <a:latin typeface="Calibri"/>
                        </a:rPr>
                        <a:t>Join the Texas Public Service Association or local criminal justice clubs</a:t>
                      </a:r>
                      <a:endParaRPr lang="en-US" sz="800" dirty="0"/>
                    </a:p>
                  </a:txBody>
                  <a:tcPr anchor="ctr">
                    <a:noFill/>
                  </a:tcPr>
                </a:tc>
                <a:tc>
                  <a:txBody>
                    <a:bodyPr/>
                    <a:lstStyle/>
                    <a:p>
                      <a:pPr marL="171450" indent="-171450" algn="l">
                        <a:buFont typeface="Arial" panose="020B0604020202020204" pitchFamily="34" charset="0"/>
                        <a:buChar char="•"/>
                      </a:pPr>
                      <a:r>
                        <a:rPr lang="en-US" sz="800" b="0" i="0" u="none" strike="noStrike" noProof="0" dirty="0">
                          <a:latin typeface="Calibri"/>
                        </a:rPr>
                        <a:t>Attend court hearings and other legal procedures</a:t>
                      </a:r>
                      <a:endParaRPr lang="en-US" sz="800" dirty="0"/>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940126" y="3933447"/>
            <a:ext cx="2665550" cy="907941"/>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a:ea typeface="Calibri" panose="020F0502020204030204" pitchFamily="34" charset="0"/>
                <a:cs typeface="Times New Roman"/>
              </a:rPr>
              <a:t>Non-Commissioned Security Officer Level II</a:t>
            </a:r>
            <a:endParaRPr lang="en-US" sz="1200" dirty="0">
              <a:effectLst/>
              <a:ea typeface="Calibri" panose="020F0502020204030204" pitchFamily="34" charset="0"/>
              <a:cs typeface="Times New Roman"/>
            </a:endParaRPr>
          </a:p>
          <a:p>
            <a:endParaRPr lang="en-US" sz="1200" dirty="0">
              <a:effectLst/>
              <a:ea typeface="Calibri" panose="020F0502020204030204" pitchFamily="34" charset="0"/>
              <a:cs typeface="Times New Roman" panose="02020603050405020304" pitchFamily="18" charset="0"/>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57596" y="7230252"/>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3113700500"/>
              </p:ext>
            </p:extLst>
          </p:nvPr>
        </p:nvGraphicFramePr>
        <p:xfrm>
          <a:off x="385279" y="7469726"/>
          <a:ext cx="6149413" cy="129540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5B003F"/>
                    </a:solidFill>
                  </a:tcPr>
                </a:tc>
                <a:tc>
                  <a:txBody>
                    <a:bodyPr/>
                    <a:lstStyle/>
                    <a:p>
                      <a:pPr algn="ctr"/>
                      <a:r>
                        <a:rPr lang="en-US" sz="900" dirty="0"/>
                        <a:t>Median Wage</a:t>
                      </a:r>
                    </a:p>
                  </a:txBody>
                  <a:tcPr anchor="ctr">
                    <a:solidFill>
                      <a:srgbClr val="5B003F"/>
                    </a:solidFill>
                  </a:tcPr>
                </a:tc>
                <a:tc>
                  <a:txBody>
                    <a:bodyPr/>
                    <a:lstStyle/>
                    <a:p>
                      <a:pPr algn="ctr"/>
                      <a:r>
                        <a:rPr lang="en-US" sz="900" dirty="0"/>
                        <a:t>Annual Openings</a:t>
                      </a:r>
                    </a:p>
                  </a:txBody>
                  <a:tcPr anchor="ctr">
                    <a:solidFill>
                      <a:srgbClr val="5B003F"/>
                    </a:solidFill>
                  </a:tcPr>
                </a:tc>
                <a:tc>
                  <a:txBody>
                    <a:bodyPr/>
                    <a:lstStyle/>
                    <a:p>
                      <a:pPr algn="ctr"/>
                      <a:r>
                        <a:rPr lang="en-US" sz="900" dirty="0"/>
                        <a:t>% Growth</a:t>
                      </a:r>
                    </a:p>
                  </a:txBody>
                  <a:tcPr anchor="ctr">
                    <a:solidFill>
                      <a:srgbClr val="5B003F"/>
                    </a:solidFill>
                  </a:tcPr>
                </a:tc>
                <a:extLst>
                  <a:ext uri="{0D108BD9-81ED-4DB2-BD59-A6C34878D82A}">
                    <a16:rowId xmlns:a16="http://schemas.microsoft.com/office/drawing/2014/main" val="2788444287"/>
                  </a:ext>
                </a:extLst>
              </a:tr>
              <a:tr h="182880">
                <a:tc>
                  <a:txBody>
                    <a:bodyPr/>
                    <a:lstStyle/>
                    <a:p>
                      <a:pPr marL="0" indent="0" algn="l">
                        <a:buFont typeface="Arial" panose="020B0604020202020204" pitchFamily="34" charset="0"/>
                        <a:buNone/>
                      </a:pPr>
                      <a:r>
                        <a:rPr lang="en-US" sz="800" dirty="0"/>
                        <a:t>Police and Sheriff's Patrol Officers</a:t>
                      </a:r>
                    </a:p>
                  </a:txBody>
                  <a:tcPr anchor="ctr">
                    <a:solidFill>
                      <a:srgbClr val="5B003F">
                        <a:alpha val="20000"/>
                      </a:srgbClr>
                    </a:solidFill>
                  </a:tcPr>
                </a:tc>
                <a:tc>
                  <a:txBody>
                    <a:bodyPr/>
                    <a:lstStyle/>
                    <a:p>
                      <a:pPr marL="0" lvl="0" indent="0" algn="ctr">
                        <a:buNone/>
                      </a:pPr>
                      <a:r>
                        <a:rPr lang="en-US" sz="800" dirty="0"/>
                        <a:t>$60,112</a:t>
                      </a:r>
                    </a:p>
                  </a:txBody>
                  <a:tcPr anchor="ctr">
                    <a:noFill/>
                  </a:tcPr>
                </a:tc>
                <a:tc>
                  <a:txBody>
                    <a:bodyPr/>
                    <a:lstStyle/>
                    <a:p>
                      <a:pPr marL="0" lvl="0" indent="0" algn="ctr">
                        <a:buNone/>
                      </a:pPr>
                      <a:r>
                        <a:rPr lang="en-US" sz="800" dirty="0"/>
                        <a:t>5,241</a:t>
                      </a:r>
                    </a:p>
                  </a:txBody>
                  <a:tcPr anchor="ctr">
                    <a:noFill/>
                  </a:tcPr>
                </a:tc>
                <a:tc>
                  <a:txBody>
                    <a:bodyPr/>
                    <a:lstStyle/>
                    <a:p>
                      <a:pPr marL="0" lvl="0" indent="0" algn="ctr">
                        <a:buNone/>
                      </a:pPr>
                      <a:r>
                        <a:rPr lang="en-US" sz="800" dirty="0"/>
                        <a:t>13%</a:t>
                      </a:r>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dirty="0"/>
                        <a:t>Probation Officers and Correctional Treatment Officers</a:t>
                      </a:r>
                    </a:p>
                  </a:txBody>
                  <a:tcPr anchor="ctr">
                    <a:solidFill>
                      <a:srgbClr val="5B003F">
                        <a:alpha val="20000"/>
                      </a:srgbClr>
                    </a:solidFill>
                  </a:tcPr>
                </a:tc>
                <a:tc>
                  <a:txBody>
                    <a:bodyPr/>
                    <a:lstStyle/>
                    <a:p>
                      <a:pPr marL="0" lvl="0" indent="0" algn="ctr">
                        <a:buNone/>
                      </a:pPr>
                      <a:r>
                        <a:rPr lang="en-US" sz="800" dirty="0"/>
                        <a:t>$44,054</a:t>
                      </a:r>
                    </a:p>
                  </a:txBody>
                  <a:tcPr anchor="ctr">
                    <a:noFill/>
                  </a:tcPr>
                </a:tc>
                <a:tc>
                  <a:txBody>
                    <a:bodyPr/>
                    <a:lstStyle/>
                    <a:p>
                      <a:pPr marL="0" lvl="0" indent="0" algn="ctr">
                        <a:buNone/>
                      </a:pPr>
                      <a:r>
                        <a:rPr lang="en-US" sz="800" dirty="0"/>
                        <a:t>793</a:t>
                      </a:r>
                    </a:p>
                  </a:txBody>
                  <a:tcPr anchor="ctr">
                    <a:noFill/>
                  </a:tcPr>
                </a:tc>
                <a:tc>
                  <a:txBody>
                    <a:bodyPr/>
                    <a:lstStyle/>
                    <a:p>
                      <a:pPr marL="0" lvl="0" indent="0" algn="ctr">
                        <a:buNone/>
                      </a:pPr>
                      <a:r>
                        <a:rPr lang="en-US" sz="800" dirty="0"/>
                        <a:t>9%</a:t>
                      </a:r>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800" dirty="0"/>
                        <a:t>Correctional Officers and Jailers</a:t>
                      </a:r>
                    </a:p>
                  </a:txBody>
                  <a:tcPr anchor="ctr">
                    <a:solidFill>
                      <a:srgbClr val="5B003F">
                        <a:alpha val="20000"/>
                      </a:srgbClr>
                    </a:solidFill>
                  </a:tcPr>
                </a:tc>
                <a:tc>
                  <a:txBody>
                    <a:bodyPr/>
                    <a:lstStyle/>
                    <a:p>
                      <a:pPr marL="0" lvl="0" indent="0" algn="ctr">
                        <a:buNone/>
                      </a:pPr>
                      <a:r>
                        <a:rPr lang="en-US" sz="800" dirty="0"/>
                        <a:t>$40,186</a:t>
                      </a:r>
                    </a:p>
                  </a:txBody>
                  <a:tcPr anchor="ctr">
                    <a:noFill/>
                  </a:tcPr>
                </a:tc>
                <a:tc>
                  <a:txBody>
                    <a:bodyPr/>
                    <a:lstStyle/>
                    <a:p>
                      <a:pPr marL="0" lvl="0" indent="0" algn="ctr">
                        <a:buNone/>
                      </a:pPr>
                      <a:r>
                        <a:rPr lang="en-US" sz="800" dirty="0"/>
                        <a:t>4,683</a:t>
                      </a:r>
                      <a:endParaRPr lang="en-US" dirty="0"/>
                    </a:p>
                  </a:txBody>
                  <a:tcPr anchor="ctr">
                    <a:noFill/>
                  </a:tcPr>
                </a:tc>
                <a:tc>
                  <a:txBody>
                    <a:bodyPr/>
                    <a:lstStyle/>
                    <a:p>
                      <a:pPr marL="0" lvl="0" indent="0" algn="ctr">
                        <a:buNone/>
                      </a:pPr>
                      <a:r>
                        <a:rPr lang="en-US" sz="800" dirty="0"/>
                        <a:t>9%</a:t>
                      </a:r>
                    </a:p>
                  </a:txBody>
                  <a:tcPr anchor="ctr">
                    <a:noFill/>
                  </a:tcPr>
                </a:tc>
                <a:extLst>
                  <a:ext uri="{0D108BD9-81ED-4DB2-BD59-A6C34878D82A}">
                    <a16:rowId xmlns:a16="http://schemas.microsoft.com/office/drawing/2014/main" val="1446114615"/>
                  </a:ext>
                </a:extLst>
              </a:tr>
              <a:tr h="182880">
                <a:tc>
                  <a:txBody>
                    <a:bodyPr/>
                    <a:lstStyle/>
                    <a:p>
                      <a:pPr marL="0" lvl="0" indent="0" algn="l">
                        <a:buNone/>
                      </a:pPr>
                      <a:r>
                        <a:rPr lang="en-US" sz="800" dirty="0"/>
                        <a:t>Immigration and Customs Inspectors</a:t>
                      </a:r>
                    </a:p>
                  </a:txBody>
                  <a:tcPr anchor="ctr">
                    <a:solidFill>
                      <a:srgbClr val="5B003F">
                        <a:alpha val="20000"/>
                      </a:srgbClr>
                    </a:solidFill>
                  </a:tcPr>
                </a:tc>
                <a:tc>
                  <a:txBody>
                    <a:bodyPr/>
                    <a:lstStyle/>
                    <a:p>
                      <a:pPr marL="0" lvl="0" indent="0" algn="ctr">
                        <a:buNone/>
                      </a:pPr>
                      <a:r>
                        <a:rPr lang="en-US" sz="800" dirty="0"/>
                        <a:t>$78,104</a:t>
                      </a:r>
                    </a:p>
                  </a:txBody>
                  <a:tcPr anchor="ctr">
                    <a:noFill/>
                  </a:tcPr>
                </a:tc>
                <a:tc>
                  <a:txBody>
                    <a:bodyPr/>
                    <a:lstStyle/>
                    <a:p>
                      <a:pPr marL="0" lvl="0" indent="0" algn="ctr">
                        <a:buNone/>
                      </a:pPr>
                      <a:r>
                        <a:rPr lang="en-US" sz="800" dirty="0"/>
                        <a:t>1,236</a:t>
                      </a:r>
                    </a:p>
                  </a:txBody>
                  <a:tcPr anchor="ctr">
                    <a:noFill/>
                  </a:tcPr>
                </a:tc>
                <a:tc>
                  <a:txBody>
                    <a:bodyPr/>
                    <a:lstStyle/>
                    <a:p>
                      <a:pPr marL="0" lvl="0" indent="0" algn="ctr">
                        <a:buNone/>
                      </a:pPr>
                      <a:r>
                        <a:rPr lang="en-US" sz="800" dirty="0"/>
                        <a:t>9%</a:t>
                      </a:r>
                    </a:p>
                  </a:txBody>
                  <a:tcPr anchor="ctr">
                    <a:noFill/>
                  </a:tcPr>
                </a:tc>
                <a:extLst>
                  <a:ext uri="{0D108BD9-81ED-4DB2-BD59-A6C34878D82A}">
                    <a16:rowId xmlns:a16="http://schemas.microsoft.com/office/drawing/2014/main" val="485077722"/>
                  </a:ext>
                </a:extLst>
              </a:tr>
              <a:tr h="182880">
                <a:tc>
                  <a:txBody>
                    <a:bodyPr/>
                    <a:lstStyle/>
                    <a:p>
                      <a:pPr marL="0" lvl="0" indent="0" algn="l">
                        <a:buNone/>
                      </a:pPr>
                      <a:r>
                        <a:rPr lang="en-US" sz="800" dirty="0"/>
                        <a:t>First-Line Supervisors of Police and Detectives</a:t>
                      </a:r>
                    </a:p>
                  </a:txBody>
                  <a:tcPr>
                    <a:solidFill>
                      <a:srgbClr val="5B003F">
                        <a:alpha val="20000"/>
                      </a:srgbClr>
                    </a:solidFill>
                  </a:tcPr>
                </a:tc>
                <a:tc>
                  <a:txBody>
                    <a:bodyPr/>
                    <a:lstStyle/>
                    <a:p>
                      <a:pPr marL="0" lvl="0" indent="0" algn="ctr">
                        <a:buNone/>
                      </a:pPr>
                      <a:r>
                        <a:rPr lang="en-US" sz="800" dirty="0"/>
                        <a:t>$91,312</a:t>
                      </a:r>
                    </a:p>
                  </a:txBody>
                  <a:tcPr>
                    <a:noFill/>
                  </a:tcPr>
                </a:tc>
                <a:tc>
                  <a:txBody>
                    <a:bodyPr/>
                    <a:lstStyle/>
                    <a:p>
                      <a:pPr marL="0" lvl="0" indent="0" algn="ctr">
                        <a:buNone/>
                      </a:pPr>
                      <a:r>
                        <a:rPr lang="en-US" sz="800" dirty="0"/>
                        <a:t>253</a:t>
                      </a:r>
                    </a:p>
                  </a:txBody>
                  <a:tcPr>
                    <a:noFill/>
                  </a:tcPr>
                </a:tc>
                <a:tc>
                  <a:txBody>
                    <a:bodyPr/>
                    <a:lstStyle/>
                    <a:p>
                      <a:pPr marL="0" lvl="0" indent="0" algn="ctr">
                        <a:buNone/>
                      </a:pPr>
                      <a:r>
                        <a:rPr lang="en-US" sz="800" dirty="0"/>
                        <a:t>25%</a:t>
                      </a:r>
                    </a:p>
                  </a:txBody>
                  <a:tcPr>
                    <a:noFill/>
                  </a:tcPr>
                </a:tc>
                <a:extLst>
                  <a:ext uri="{0D108BD9-81ED-4DB2-BD59-A6C34878D82A}">
                    <a16:rowId xmlns:a16="http://schemas.microsoft.com/office/drawing/2014/main" val="3603453602"/>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135384" y="8736333"/>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Law and Public Service </a:t>
            </a:r>
            <a:r>
              <a:rPr lang="en-US" sz="900" dirty="0">
                <a:effectLst/>
                <a:ea typeface="Calibri" panose="020F0502020204030204" pitchFamily="34" charset="0"/>
                <a:cs typeface="Times New Roman"/>
              </a:rPr>
              <a:t>program of study will fulfill requirements of the </a:t>
            </a:r>
            <a:r>
              <a:rPr lang="en-US" sz="900" dirty="0">
                <a:ea typeface="Calibri" panose="020F0502020204030204" pitchFamily="34" charset="0"/>
                <a:cs typeface="Times New Roman"/>
              </a:rPr>
              <a:t>Public Service endorsement</a:t>
            </a:r>
            <a:r>
              <a:rPr lang="en-US" sz="900" dirty="0">
                <a:effectLst/>
                <a:ea typeface="Calibri" panose="020F0502020204030204" pitchFamily="34" charset="0"/>
                <a:cs typeface="Times New Roman"/>
              </a:rPr>
              <a: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7530" y="8710097"/>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30283" y="7232965"/>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11376" y="3667970"/>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0" cy="4838279"/>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21376" y="4565858"/>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86C30A4D-3AFF-8DB3-28A3-6054255C4B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7432" y="936202"/>
            <a:ext cx="617352" cy="608633"/>
          </a:xfrm>
          <a:prstGeom prst="rect">
            <a:avLst/>
          </a:prstGeom>
        </p:spPr>
      </p:pic>
      <p:pic>
        <p:nvPicPr>
          <p:cNvPr id="12" name="Picture 11">
            <a:extLst>
              <a:ext uri="{FF2B5EF4-FFF2-40B4-BE49-F238E27FC236}">
                <a16:creationId xmlns:a16="http://schemas.microsoft.com/office/drawing/2014/main" id="{EE9BB28B-E4D0-E338-CC43-CB2A08B91C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05101" y="946823"/>
            <a:ext cx="2020590" cy="575307"/>
          </a:xfrm>
          <a:prstGeom prst="rect">
            <a:avLst/>
          </a:prstGeom>
        </p:spPr>
      </p:pic>
      <p:sp>
        <p:nvSpPr>
          <p:cNvPr id="25" name="TextBox 24">
            <a:extLst>
              <a:ext uri="{FF2B5EF4-FFF2-40B4-BE49-F238E27FC236}">
                <a16:creationId xmlns:a16="http://schemas.microsoft.com/office/drawing/2014/main" id="{1491A33B-AA39-4FF9-9590-AC74B4DAAFA1}"/>
              </a:ext>
            </a:extLst>
          </p:cNvPr>
          <p:cNvSpPr txBox="1"/>
          <p:nvPr/>
        </p:nvSpPr>
        <p:spPr>
          <a:xfrm>
            <a:off x="3940126" y="6954609"/>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Forensics Lab</a:t>
            </a:r>
          </a:p>
        </p:txBody>
      </p:sp>
      <p:pic>
        <p:nvPicPr>
          <p:cNvPr id="6" name="Picture 5">
            <a:extLst>
              <a:ext uri="{FF2B5EF4-FFF2-40B4-BE49-F238E27FC236}">
                <a16:creationId xmlns:a16="http://schemas.microsoft.com/office/drawing/2014/main" id="{F1775126-5AE0-407E-B31B-70E605509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86865" y="5067303"/>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5B003F"/>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Law Enforcement</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8" name="Table 24">
            <a:extLst>
              <a:ext uri="{FF2B5EF4-FFF2-40B4-BE49-F238E27FC236}">
                <a16:creationId xmlns:a16="http://schemas.microsoft.com/office/drawing/2014/main" id="{004D2EB4-0AA6-8988-7A0A-5CDE5FA07DAF}"/>
              </a:ext>
            </a:extLst>
          </p:cNvPr>
          <p:cNvGraphicFramePr>
            <a:graphicFrameLocks noGrp="1"/>
          </p:cNvGraphicFramePr>
          <p:nvPr>
            <p:extLst>
              <p:ext uri="{D42A27DB-BD31-4B8C-83A1-F6EECF244321}">
                <p14:modId xmlns:p14="http://schemas.microsoft.com/office/powerpoint/2010/main" val="360551129"/>
              </p:ext>
            </p:extLst>
          </p:nvPr>
        </p:nvGraphicFramePr>
        <p:xfrm>
          <a:off x="273767" y="894026"/>
          <a:ext cx="6206519" cy="2255997"/>
        </p:xfrm>
        <a:graphic>
          <a:graphicData uri="http://schemas.openxmlformats.org/drawingml/2006/table">
            <a:tbl>
              <a:tblPr firstRow="1" bandRow="1">
                <a:tableStyleId>{5C22544A-7EE6-4342-B048-85BDC9FD1C3A}</a:tableStyleId>
              </a:tblPr>
              <a:tblGrid>
                <a:gridCol w="2221358">
                  <a:extLst>
                    <a:ext uri="{9D8B030D-6E8A-4147-A177-3AD203B41FA5}">
                      <a16:colId xmlns:a16="http://schemas.microsoft.com/office/drawing/2014/main" val="2083587555"/>
                    </a:ext>
                  </a:extLst>
                </a:gridCol>
                <a:gridCol w="1388005">
                  <a:extLst>
                    <a:ext uri="{9D8B030D-6E8A-4147-A177-3AD203B41FA5}">
                      <a16:colId xmlns:a16="http://schemas.microsoft.com/office/drawing/2014/main" val="3749205641"/>
                    </a:ext>
                  </a:extLst>
                </a:gridCol>
                <a:gridCol w="1211350">
                  <a:extLst>
                    <a:ext uri="{9D8B030D-6E8A-4147-A177-3AD203B41FA5}">
                      <a16:colId xmlns:a16="http://schemas.microsoft.com/office/drawing/2014/main" val="603892530"/>
                    </a:ext>
                  </a:extLst>
                </a:gridCol>
                <a:gridCol w="1385806">
                  <a:extLst>
                    <a:ext uri="{9D8B030D-6E8A-4147-A177-3AD203B41FA5}">
                      <a16:colId xmlns:a16="http://schemas.microsoft.com/office/drawing/2014/main" val="562161464"/>
                    </a:ext>
                  </a:extLst>
                </a:gridCol>
              </a:tblGrid>
              <a:tr h="274797">
                <a:tc>
                  <a:txBody>
                    <a:bodyPr/>
                    <a:lstStyle/>
                    <a:p>
                      <a:pPr algn="ctr"/>
                      <a:r>
                        <a:rPr lang="en-US" sz="1000" dirty="0"/>
                        <a:t>COURSE NAME</a:t>
                      </a:r>
                    </a:p>
                  </a:txBody>
                  <a:tcPr anchor="ctr">
                    <a:solidFill>
                      <a:srgbClr val="5B003F"/>
                    </a:solidFill>
                  </a:tcPr>
                </a:tc>
                <a:tc>
                  <a:txBody>
                    <a:bodyPr/>
                    <a:lstStyle/>
                    <a:p>
                      <a:pPr algn="ctr"/>
                      <a:r>
                        <a:rPr lang="en-US" sz="1000" dirty="0"/>
                        <a:t>SERVICE ID</a:t>
                      </a:r>
                    </a:p>
                  </a:txBody>
                  <a:tcPr anchor="ctr">
                    <a:solidFill>
                      <a:srgbClr val="5B003F"/>
                    </a:solidFill>
                  </a:tcPr>
                </a:tc>
                <a:tc>
                  <a:txBody>
                    <a:bodyPr/>
                    <a:lstStyle/>
                    <a:p>
                      <a:pPr lvl="0" algn="ctr">
                        <a:buNone/>
                      </a:pPr>
                      <a:r>
                        <a:rPr lang="en-US" sz="1000" b="1" i="0" u="none" strike="noStrike" noProof="0">
                          <a:latin typeface="Calibri"/>
                        </a:rPr>
                        <a:t>PREREQUISITES</a:t>
                      </a:r>
                      <a:endParaRPr lang="en-US" sz="1000" dirty="0"/>
                    </a:p>
                  </a:txBody>
                  <a:tcPr anchor="ctr">
                    <a:solidFill>
                      <a:srgbClr val="5B003F"/>
                    </a:solidFill>
                  </a:tcPr>
                </a:tc>
                <a:tc>
                  <a:txBody>
                    <a:bodyPr/>
                    <a:lstStyle/>
                    <a:p>
                      <a:pPr algn="ctr"/>
                      <a:r>
                        <a:rPr lang="en-US" sz="1000"/>
                        <a:t>COREQUISITES</a:t>
                      </a:r>
                      <a:endParaRPr lang="en-US" sz="1000" dirty="0"/>
                    </a:p>
                  </a:txBody>
                  <a:tcPr anchor="ctr">
                    <a:solidFill>
                      <a:srgbClr val="5B003F"/>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noProof="0" dirty="0">
                          <a:latin typeface="Calibri"/>
                        </a:rPr>
                        <a:t>Principles of Law, Public Safety, Corrections, and Security</a:t>
                      </a:r>
                      <a:endParaRPr lang="en-US" sz="1000" dirty="0"/>
                    </a:p>
                  </a:txBody>
                  <a:tcPr>
                    <a:solidFill>
                      <a:schemeClr val="bg1">
                        <a:lumMod val="85000"/>
                        <a:alpha val="60000"/>
                      </a:schemeClr>
                    </a:solidFill>
                  </a:tcPr>
                </a:tc>
                <a:tc>
                  <a:txBody>
                    <a:bodyPr/>
                    <a:lstStyle/>
                    <a:p>
                      <a:pPr lvl="0" algn="ctr">
                        <a:buNone/>
                      </a:pPr>
                      <a:r>
                        <a:rPr lang="en-US" sz="1000" b="0" i="0" u="none" strike="noStrike" noProof="0" dirty="0">
                          <a:latin typeface="Calibri"/>
                        </a:rPr>
                        <a:t>13029200 (1 credit)</a:t>
                      </a:r>
                    </a:p>
                    <a:p>
                      <a:pPr lvl="0" algn="ctr">
                        <a:buNone/>
                      </a:pPr>
                      <a:r>
                        <a:rPr lang="en-US" sz="1000" b="0" i="0" u="none" strike="noStrike" noProof="0" dirty="0">
                          <a:latin typeface="Calibri"/>
                        </a:rPr>
                        <a:t>6600</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a:latin typeface="Calibri"/>
                        </a:rPr>
                        <a:t>None</a:t>
                      </a:r>
                      <a:endParaRPr lang="en-US" sz="100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pPr lvl="0">
                        <a:buNone/>
                      </a:pPr>
                      <a:r>
                        <a:rPr lang="en-US" sz="1000" b="0" i="0" u="none" strike="noStrike" noProof="0" dirty="0">
                          <a:latin typeface="Calibri"/>
                        </a:rPr>
                        <a:t>Law Enforcement I</a:t>
                      </a:r>
                      <a:endParaRPr lang="en-US" sz="1000" dirty="0"/>
                    </a:p>
                  </a:txBody>
                  <a:tcPr>
                    <a:solidFill>
                      <a:schemeClr val="bg1">
                        <a:lumMod val="85000"/>
                        <a:alpha val="60000"/>
                      </a:schemeClr>
                    </a:solidFill>
                  </a:tcPr>
                </a:tc>
                <a:tc>
                  <a:txBody>
                    <a:bodyPr/>
                    <a:lstStyle/>
                    <a:p>
                      <a:pPr lvl="0" algn="ctr">
                        <a:buNone/>
                      </a:pPr>
                      <a:r>
                        <a:rPr lang="en-US" sz="1000" b="0" i="0" u="none" strike="noStrike" noProof="0" dirty="0">
                          <a:latin typeface="Calibri"/>
                        </a:rPr>
                        <a:t>13029300 (1 credit)</a:t>
                      </a:r>
                    </a:p>
                    <a:p>
                      <a:pPr lvl="0" algn="ctr">
                        <a:buNone/>
                      </a:pPr>
                      <a:r>
                        <a:rPr lang="en-US" sz="1000" b="0" i="0" u="none" strike="noStrike" noProof="0" dirty="0">
                          <a:latin typeface="Calibri"/>
                        </a:rPr>
                        <a:t>6610</a:t>
                      </a:r>
                      <a:endParaRPr lang="en-US" sz="1000" dirty="0"/>
                    </a:p>
                  </a:txBody>
                  <a:tcPr anchor="ctr">
                    <a:solidFill>
                      <a:schemeClr val="bg1">
                        <a:lumMod val="85000"/>
                        <a:alpha val="60000"/>
                      </a:schemeClr>
                    </a:solidFill>
                  </a:tcPr>
                </a:tc>
                <a:tc>
                  <a:txBody>
                    <a:bodyPr/>
                    <a:lstStyle/>
                    <a:p>
                      <a:pPr lvl="0" algn="ctr">
                        <a:buNone/>
                      </a:pPr>
                      <a:r>
                        <a:rPr lang="en-US" sz="1000" dirty="0"/>
                        <a:t>Principles of </a:t>
                      </a:r>
                      <a:r>
                        <a:rPr lang="en-US" sz="1000" dirty="0" err="1"/>
                        <a:t>LPsCS</a:t>
                      </a:r>
                      <a:endParaRPr lang="en-US" sz="1000" dirty="0"/>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556511247"/>
                  </a:ext>
                </a:extLst>
              </a:tr>
              <a:tr h="274320">
                <a:tc>
                  <a:txBody>
                    <a:bodyPr/>
                    <a:lstStyle/>
                    <a:p>
                      <a:pPr lvl="0">
                        <a:buNone/>
                      </a:pPr>
                      <a:r>
                        <a:rPr lang="en-US" sz="1000" b="0" i="0" u="none" strike="noStrike" noProof="0" dirty="0">
                          <a:latin typeface="Calibri"/>
                        </a:rPr>
                        <a:t>Law Enforcement II</a:t>
                      </a:r>
                      <a:endParaRPr lang="en-US" sz="1000" dirty="0"/>
                    </a:p>
                  </a:txBody>
                  <a:tcPr>
                    <a:solidFill>
                      <a:schemeClr val="bg1">
                        <a:lumMod val="85000"/>
                        <a:alpha val="60000"/>
                      </a:schemeClr>
                    </a:solidFill>
                  </a:tcPr>
                </a:tc>
                <a:tc>
                  <a:txBody>
                    <a:bodyPr/>
                    <a:lstStyle/>
                    <a:p>
                      <a:pPr lvl="0" algn="ctr">
                        <a:buNone/>
                      </a:pPr>
                      <a:r>
                        <a:rPr lang="en-US" sz="1000" b="0" i="0" u="none" strike="noStrike" noProof="0" dirty="0">
                          <a:latin typeface="Calibri"/>
                        </a:rPr>
                        <a:t>13029400 (1 credit)</a:t>
                      </a:r>
                    </a:p>
                    <a:p>
                      <a:pPr lvl="0" algn="ctr">
                        <a:buNone/>
                      </a:pPr>
                      <a:r>
                        <a:rPr lang="en-US" sz="1000" b="0" i="0" u="none" strike="noStrike" noProof="0" dirty="0">
                          <a:latin typeface="Calibri"/>
                        </a:rPr>
                        <a:t>6615</a:t>
                      </a:r>
                      <a:endParaRPr lang="en-US" sz="1000" dirty="0"/>
                    </a:p>
                  </a:txBody>
                  <a:tcPr anchor="ctr">
                    <a:solidFill>
                      <a:schemeClr val="bg1">
                        <a:lumMod val="85000"/>
                        <a:alpha val="60000"/>
                      </a:schemeClr>
                    </a:solidFill>
                  </a:tcPr>
                </a:tc>
                <a:tc>
                  <a:txBody>
                    <a:bodyPr/>
                    <a:lstStyle/>
                    <a:p>
                      <a:pPr lvl="0" algn="ctr">
                        <a:buNone/>
                      </a:pPr>
                      <a:r>
                        <a:rPr lang="en-US" sz="1000" dirty="0"/>
                        <a:t>Law Enforcement I</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546081603"/>
                  </a:ext>
                </a:extLst>
              </a:tr>
              <a:tr h="274320">
                <a:tc>
                  <a:txBody>
                    <a:bodyPr/>
                    <a:lstStyle/>
                    <a:p>
                      <a:pPr lvl="0">
                        <a:buNone/>
                      </a:pPr>
                      <a:r>
                        <a:rPr lang="en-US" sz="1000" b="0" i="0" u="none" strike="noStrike" noProof="0" dirty="0">
                          <a:latin typeface="Calibri"/>
                        </a:rPr>
                        <a:t>Practicum in Law, Public Safety, Corrections, and Security</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13030100 (2 credits)</a:t>
                      </a:r>
                    </a:p>
                    <a:p>
                      <a:pPr lvl="0" algn="ctr">
                        <a:buNone/>
                      </a:pPr>
                      <a:r>
                        <a:rPr lang="en-US" sz="1000" b="0" i="0" u="none" strike="noStrike" noProof="0" dirty="0">
                          <a:latin typeface="Calibri"/>
                        </a:rPr>
                        <a:t>6620</a:t>
                      </a:r>
                      <a:endParaRPr lang="en-US" sz="1000" dirty="0"/>
                    </a:p>
                  </a:txBody>
                  <a:tcPr anchor="ctr">
                    <a:solidFill>
                      <a:schemeClr val="bg1">
                        <a:lumMod val="85000"/>
                        <a:alpha val="60000"/>
                      </a:schemeClr>
                    </a:solidFill>
                  </a:tcPr>
                </a:tc>
                <a:tc>
                  <a:txBody>
                    <a:bodyPr/>
                    <a:lstStyle/>
                    <a:p>
                      <a:pPr lvl="0" algn="ctr">
                        <a:buNone/>
                      </a:pPr>
                      <a:r>
                        <a:rPr lang="en-US" sz="1000" dirty="0"/>
                        <a:t>Law Enforcement II</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96919138"/>
                  </a:ext>
                </a:extLst>
              </a:tr>
              <a:tr h="274320">
                <a:tc>
                  <a:txBody>
                    <a:bodyPr/>
                    <a:lstStyle/>
                    <a:p>
                      <a:pPr lvl="0">
                        <a:buNone/>
                      </a:pPr>
                      <a:r>
                        <a:rPr lang="en-US" sz="1000" dirty="0"/>
                        <a:t>Forensic Science</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13029500 (1 credit)</a:t>
                      </a:r>
                    </a:p>
                    <a:p>
                      <a:pPr lvl="0" algn="ctr">
                        <a:buNone/>
                      </a:pPr>
                      <a:r>
                        <a:rPr lang="en-US" sz="1000" b="0" i="0" u="none" strike="noStrike" noProof="0" dirty="0">
                          <a:latin typeface="Calibri"/>
                        </a:rPr>
                        <a:t>6611</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Biology and Chemistry</a:t>
                      </a:r>
                      <a:endParaRPr lang="en-US" sz="1000" dirty="0"/>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1282665946"/>
                  </a:ext>
                </a:extLst>
              </a:tr>
            </a:tbl>
          </a:graphicData>
        </a:graphic>
      </p:graphicFrame>
      <p:sp>
        <p:nvSpPr>
          <p:cNvPr id="16" name="TextBox 15">
            <a:extLst>
              <a:ext uri="{FF2B5EF4-FFF2-40B4-BE49-F238E27FC236}">
                <a16:creationId xmlns:a16="http://schemas.microsoft.com/office/drawing/2014/main" id="{79976087-6D29-4AB7-85E1-F351BD7A30F5}"/>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FE20A05-3A3A-436C-8774-066997FA235E}"/>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a:t>
            </a:r>
            <a:r>
              <a:rPr lang="en-US" sz="1000"/>
              <a:t>THE LAW AND PUBLIC SERVICE CAREER </a:t>
            </a:r>
            <a:r>
              <a:rPr lang="en-US" sz="1000" dirty="0"/>
              <a:t>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2.xml><?xml version="1.0" encoding="utf-8"?>
<ds:datastoreItem xmlns:ds="http://schemas.openxmlformats.org/officeDocument/2006/customXml" ds:itemID="{DFF67F14-08BA-4E43-A779-A4A8A5468D3F}">
  <ds:schemaRefs>
    <ds:schemaRef ds:uri="http://schemas.openxmlformats.org/package/2006/metadata/core-properties"/>
    <ds:schemaRef ds:uri="http://purl.org/dc/terms/"/>
    <ds:schemaRef ds:uri="696893de-3167-48c0-a9e9-62134322dc49"/>
    <ds:schemaRef ds:uri="http://schemas.microsoft.com/office/2006/documentManagement/types"/>
    <ds:schemaRef ds:uri="http://schemas.microsoft.com/office/2006/metadata/properties"/>
    <ds:schemaRef ds:uri="1870ca36-48b9-408f-8764-2f018f10cce8"/>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491BA09-7542-4962-9812-5F511B53CC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1087</TotalTime>
  <Words>573</Words>
  <Application>Microsoft Office PowerPoint</Application>
  <PresentationFormat>Letter Paper (8.5x11 in)</PresentationFormat>
  <Paragraphs>107</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Arial,Sans-Serif</vt:lpstr>
      <vt:lpstr>Calibri</vt:lpstr>
      <vt:lpstr>Calibri Light</vt:lpstr>
      <vt:lpstr>Open Sans</vt:lpstr>
      <vt:lpstr>Open Sans SemiBold</vt:lpstr>
      <vt:lpstr>Times New Roman</vt:lpstr>
      <vt:lpstr>Office Theme</vt:lpstr>
      <vt:lpstr>Law Enforcement Statewide Program of Study</vt:lpstr>
      <vt:lpstr>Law Enforcement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276</cp:revision>
  <dcterms:created xsi:type="dcterms:W3CDTF">2022-08-14T22:35:42Z</dcterms:created>
  <dcterms:modified xsi:type="dcterms:W3CDTF">2022-12-05T21:32:04Z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